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14" r:id="rId5"/>
    <p:sldMasterId id="2147493638" r:id="rId6"/>
  </p:sldMasterIdLst>
  <p:notesMasterIdLst>
    <p:notesMasterId r:id="rId79"/>
  </p:notesMasterIdLst>
  <p:handoutMasterIdLst>
    <p:handoutMasterId r:id="rId80"/>
  </p:handoutMasterIdLst>
  <p:sldIdLst>
    <p:sldId id="854" r:id="rId7"/>
    <p:sldId id="2142532378" r:id="rId8"/>
    <p:sldId id="922" r:id="rId9"/>
    <p:sldId id="1145" r:id="rId10"/>
    <p:sldId id="2142532362" r:id="rId11"/>
    <p:sldId id="1142" r:id="rId12"/>
    <p:sldId id="1143" r:id="rId13"/>
    <p:sldId id="1144" r:id="rId14"/>
    <p:sldId id="482" r:id="rId15"/>
    <p:sldId id="1147" r:id="rId16"/>
    <p:sldId id="282" r:id="rId17"/>
    <p:sldId id="504" r:id="rId18"/>
    <p:sldId id="544" r:id="rId19"/>
    <p:sldId id="283" r:id="rId20"/>
    <p:sldId id="545" r:id="rId21"/>
    <p:sldId id="424" r:id="rId22"/>
    <p:sldId id="290" r:id="rId23"/>
    <p:sldId id="291" r:id="rId24"/>
    <p:sldId id="425" r:id="rId25"/>
    <p:sldId id="295" r:id="rId26"/>
    <p:sldId id="426" r:id="rId27"/>
    <p:sldId id="297" r:id="rId28"/>
    <p:sldId id="296" r:id="rId29"/>
    <p:sldId id="427" r:id="rId30"/>
    <p:sldId id="2142532330" r:id="rId31"/>
    <p:sldId id="546" r:id="rId32"/>
    <p:sldId id="1150" r:id="rId33"/>
    <p:sldId id="547" r:id="rId34"/>
    <p:sldId id="2142532379" r:id="rId35"/>
    <p:sldId id="1208" r:id="rId36"/>
    <p:sldId id="260" r:id="rId37"/>
    <p:sldId id="551" r:id="rId38"/>
    <p:sldId id="374" r:id="rId39"/>
    <p:sldId id="552" r:id="rId40"/>
    <p:sldId id="375" r:id="rId41"/>
    <p:sldId id="553" r:id="rId42"/>
    <p:sldId id="466" r:id="rId43"/>
    <p:sldId id="473" r:id="rId44"/>
    <p:sldId id="383" r:id="rId45"/>
    <p:sldId id="457" r:id="rId46"/>
    <p:sldId id="384" r:id="rId47"/>
    <p:sldId id="385" r:id="rId48"/>
    <p:sldId id="386" r:id="rId49"/>
    <p:sldId id="456" r:id="rId50"/>
    <p:sldId id="389" r:id="rId51"/>
    <p:sldId id="390" r:id="rId52"/>
    <p:sldId id="631" r:id="rId53"/>
    <p:sldId id="561" r:id="rId54"/>
    <p:sldId id="562" r:id="rId55"/>
    <p:sldId id="563" r:id="rId56"/>
    <p:sldId id="565" r:id="rId57"/>
    <p:sldId id="566" r:id="rId58"/>
    <p:sldId id="632" r:id="rId59"/>
    <p:sldId id="2142532380" r:id="rId60"/>
    <p:sldId id="432" r:id="rId61"/>
    <p:sldId id="519" r:id="rId62"/>
    <p:sldId id="400" r:id="rId63"/>
    <p:sldId id="428" r:id="rId64"/>
    <p:sldId id="401" r:id="rId65"/>
    <p:sldId id="402" r:id="rId66"/>
    <p:sldId id="520" r:id="rId67"/>
    <p:sldId id="521" r:id="rId68"/>
    <p:sldId id="522" r:id="rId69"/>
    <p:sldId id="411" r:id="rId70"/>
    <p:sldId id="2142532374" r:id="rId71"/>
    <p:sldId id="2142532375" r:id="rId72"/>
    <p:sldId id="1169" r:id="rId73"/>
    <p:sldId id="659" r:id="rId74"/>
    <p:sldId id="2142532376" r:id="rId75"/>
    <p:sldId id="1194" r:id="rId76"/>
    <p:sldId id="1195" r:id="rId77"/>
    <p:sldId id="1196" r:id="rId7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634"/>
    <p:restoredTop sz="97193"/>
  </p:normalViewPr>
  <p:slideViewPr>
    <p:cSldViewPr snapToObjects="1">
      <p:cViewPr varScale="1">
        <p:scale>
          <a:sx n="171" d="100"/>
          <a:sy n="171" d="100"/>
        </p:scale>
        <p:origin x="704" y="13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7922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766082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57418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39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030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99517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27802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284293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463656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809077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31555399"/>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6442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6996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1485725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632072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159055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794977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639025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0756715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48043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3917851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062646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73398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marL="0" marR="0" lvl="0" indent="0" algn="r" defTabSz="457200" rtl="0" eaLnBrk="1" fontAlgn="base" latinLnBrk="0" hangingPunct="1">
              <a:lnSpc>
                <a:spcPct val="100000"/>
              </a:lnSpc>
              <a:spcBef>
                <a:spcPct val="50000"/>
              </a:spcBef>
              <a:spcAft>
                <a:spcPct val="0"/>
              </a:spcAft>
              <a:buClrTx/>
              <a:buSzTx/>
              <a:buFontTx/>
              <a:buNone/>
              <a:tabLst/>
              <a:defRPr/>
            </a:pPr>
            <a:fld id="{27154210-18DD-438C-A438-474022748B37}" type="slidenum">
              <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rPr>
              <a:pPr marL="0" marR="0" lvl="0" indent="0" algn="r" defTabSz="457200" rtl="0" eaLnBrk="1" fontAlgn="base" latinLnBrk="0" hangingPunct="1">
                <a:lnSpc>
                  <a:spcPct val="100000"/>
                </a:lnSpc>
                <a:spcBef>
                  <a:spcPct val="50000"/>
                </a:spcBef>
                <a:spcAft>
                  <a:spcPct val="0"/>
                </a:spcAft>
                <a:buClrTx/>
                <a:buSzTx/>
                <a:buFontTx/>
                <a:buNone/>
                <a:tabLst/>
                <a:defRPr/>
              </a:pPr>
              <a:t>‹#›</a:t>
            </a:fld>
            <a:endPar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endParaRPr>
          </a:p>
        </p:txBody>
      </p:sp>
    </p:spTree>
    <p:extLst>
      <p:ext uri="{BB962C8B-B14F-4D97-AF65-F5344CB8AC3E}">
        <p14:creationId xmlns:p14="http://schemas.microsoft.com/office/powerpoint/2010/main" val="2504917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726547869"/>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9961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685013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emf"/><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3.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 </a:t>
            </a:r>
            <a:r>
              <a:rPr lang="en-US" altLang="en-US" sz="1050" i="1" dirty="0">
                <a:solidFill>
                  <a:schemeClr val="bg1"/>
                </a:solidFill>
              </a:rPr>
              <a:t>Lecture 9: Module II (2), NoSQL (2)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5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9: Module II, NoSQL 2</a:t>
            </a:r>
            <a:r>
              <a:rPr lang="en-US" altLang="en-US" sz="900" i="1" dirty="0">
                <a:solidFill>
                  <a:schemeClr val="bg1"/>
                </a:solidFill>
              </a:rPr>
              <a:t>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595313346"/>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641200"/>
      </p:ext>
    </p:extLst>
  </p:cSld>
  <p:clrMap bg1="lt1" tx1="dk1" bg2="lt2" tx2="dk2" accent1="accent1" accent2="accent2" accent3="accent3" accent4="accent4" accent5="accent5" accent6="accent6" hlink="hlink" folHlink="folHlink"/>
  <p:sldLayoutIdLst>
    <p:sldLayoutId id="2147493639" r:id="rId1"/>
    <p:sldLayoutId id="2147493640" r:id="rId2"/>
    <p:sldLayoutId id="2147493641" r:id="rId3"/>
    <p:sldLayoutId id="2147493642" r:id="rId4"/>
    <p:sldLayoutId id="2147493643" r:id="rId5"/>
    <p:sldLayoutId id="2147493644" r:id="rId6"/>
    <p:sldLayoutId id="2147493645" r:id="rId7"/>
    <p:sldLayoutId id="2147493646" r:id="rId8"/>
    <p:sldLayoutId id="2147493647" r:id="rId9"/>
    <p:sldLayoutId id="2147493648" r:id="rId10"/>
    <p:sldLayoutId id="2147493649" r:id="rId11"/>
    <p:sldLayoutId id="2147493650" r:id="rId12"/>
    <p:sldLayoutId id="2147493651" r:id="rId13"/>
    <p:sldLayoutId id="2147493652"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stackoverflow.com/questions/35789412/spark-sql-difference-between-gzip-vs-snappy-vs-lzo-compression-formats" TargetMode="External"/><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5.svg"/></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xml"/><Relationship Id="rId4" Type="http://schemas.openxmlformats.org/officeDocument/2006/relationships/hyperlink" Target="https://en.wikipedia.org/wiki/Page_replacement_algorithm#The_theoretically_optimal_page_replacement_algorithm"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9</a:t>
            </a:r>
            <a:br>
              <a:rPr lang="en-US" altLang="en-US" sz="2800" i="1" dirty="0"/>
            </a:br>
            <a:r>
              <a:rPr lang="en-US" altLang="en-US" sz="2800" i="1" dirty="0"/>
              <a:t>Module II (2), NoSQL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B1706DD-0A80-B89B-60A2-42F5F808326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72569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2" name="Text Box 7">
            <a:extLst>
              <a:ext uri="{FF2B5EF4-FFF2-40B4-BE49-F238E27FC236}">
                <a16:creationId xmlns:a16="http://schemas.microsoft.com/office/drawing/2014/main" id="{70E73ADC-B457-4012-7812-437668AA8BB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382757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
        <p:nvSpPr>
          <p:cNvPr id="2" name="Title 1"/>
          <p:cNvSpPr>
            <a:spLocks noGrp="1"/>
          </p:cNvSpPr>
          <p:nvPr>
            <p:ph type="title"/>
          </p:nvPr>
        </p:nvSpPr>
        <p:spPr/>
        <p:txBody>
          <a:bodyPr/>
          <a:lstStyle/>
          <a:p>
            <a:pPr algn="l"/>
            <a:r>
              <a:rPr lang="en-US" dirty="0">
                <a:solidFill>
                  <a:schemeClr val="bg1"/>
                </a:solidFill>
              </a:rPr>
              <a:t>Terminology</a:t>
            </a:r>
          </a:p>
        </p:txBody>
      </p:sp>
    </p:spTree>
    <p:extLst>
      <p:ext uri="{BB962C8B-B14F-4D97-AF65-F5344CB8AC3E}">
        <p14:creationId xmlns:p14="http://schemas.microsoft.com/office/powerpoint/2010/main" val="338669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10000" y="1962150"/>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4431170" y="19621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4431170" y="28003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Text Box 7">
            <a:extLst>
              <a:ext uri="{FF2B5EF4-FFF2-40B4-BE49-F238E27FC236}">
                <a16:creationId xmlns:a16="http://schemas.microsoft.com/office/drawing/2014/main" id="{67490860-E725-6A05-BD6F-F3B8E24FD9A7}"/>
              </a:ext>
            </a:extLst>
          </p:cNvPr>
          <p:cNvSpPr txBox="1">
            <a:spLocks noChangeArrowheads="1"/>
          </p:cNvSpPr>
          <p:nvPr/>
        </p:nvSpPr>
        <p:spPr bwMode="auto">
          <a:xfrm>
            <a:off x="5762831" y="4449755"/>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655155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800" y="2365668"/>
            <a:ext cx="3679324" cy="2149838"/>
          </a:xfrm>
          <a:prstGeom prst="rect">
            <a:avLst/>
          </a:prstGeom>
        </p:spPr>
      </p:pic>
      <p:sp>
        <p:nvSpPr>
          <p:cNvPr id="2" name="Text Box 7">
            <a:extLst>
              <a:ext uri="{FF2B5EF4-FFF2-40B4-BE49-F238E27FC236}">
                <a16:creationId xmlns:a16="http://schemas.microsoft.com/office/drawing/2014/main" id="{4A27B45E-0C46-9C52-34E0-54EC794761D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12374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2383549"/>
            <a:ext cx="3864141" cy="2245601"/>
          </a:xfrm>
          <a:prstGeom prst="rect">
            <a:avLst/>
          </a:prstGeom>
        </p:spPr>
      </p:pic>
      <p:sp>
        <p:nvSpPr>
          <p:cNvPr id="2" name="Text Box 7">
            <a:extLst>
              <a:ext uri="{FF2B5EF4-FFF2-40B4-BE49-F238E27FC236}">
                <a16:creationId xmlns:a16="http://schemas.microsoft.com/office/drawing/2014/main" id="{23AEA1BB-B944-705D-E82F-11B557DFF044}"/>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966467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 y="2074096"/>
            <a:ext cx="3944525" cy="2478854"/>
          </a:xfrm>
          <a:prstGeom prst="rect">
            <a:avLst/>
          </a:prstGeom>
        </p:spPr>
      </p:pic>
      <p:sp>
        <p:nvSpPr>
          <p:cNvPr id="2" name="Text Box 7">
            <a:extLst>
              <a:ext uri="{FF2B5EF4-FFF2-40B4-BE49-F238E27FC236}">
                <a16:creationId xmlns:a16="http://schemas.microsoft.com/office/drawing/2014/main" id="{962E2B88-D028-A020-6AD2-0A822FA3421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77999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7CE9FE88-828A-4BC1-8BE5-E94CA02154D0}"/>
              </a:ext>
            </a:extLst>
          </p:cNvPr>
          <p:cNvSpPr>
            <a:spLocks noGrp="1" noChangeArrowheads="1"/>
          </p:cNvSpPr>
          <p:nvPr>
            <p:ph idx="1"/>
          </p:nvPr>
        </p:nvSpPr>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3645868"/>
            <a:ext cx="4864974" cy="893286"/>
          </a:xfrm>
          <a:prstGeom prst="rect">
            <a:avLst/>
          </a:prstGeom>
        </p:spPr>
      </p:pic>
      <p:sp>
        <p:nvSpPr>
          <p:cNvPr id="2" name="Text Box 7">
            <a:extLst>
              <a:ext uri="{FF2B5EF4-FFF2-40B4-BE49-F238E27FC236}">
                <a16:creationId xmlns:a16="http://schemas.microsoft.com/office/drawing/2014/main" id="{CE5B273A-BEDE-0E1E-0371-81E3E09F530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652586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89C70259-E6A3-4EBA-80A2-237FC0E12C2E}"/>
              </a:ext>
            </a:extLst>
          </p:cNvPr>
          <p:cNvSpPr>
            <a:spLocks noGrp="1" noChangeArrowheads="1"/>
          </p:cNvSpPr>
          <p:nvPr>
            <p:ph idx="1"/>
          </p:nvPr>
        </p:nvSpPr>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p:txBody>
          <a:bodyPr/>
          <a:lstStyle/>
          <a:p>
            <a:pPr>
              <a:defRPr/>
            </a:pPr>
            <a:r>
              <a:rPr lang="en-US" altLang="en-US" sz="2400" dirty="0">
                <a:effectLst>
                  <a:outerShdw blurRad="38100" dist="38100" dir="2700000" algn="tl">
                    <a:srgbClr val="C0C0C0"/>
                  </a:outerShdw>
                </a:effectLst>
                <a:latin typeface="+mj-lt"/>
              </a:rPr>
              <a:t>Variable-Length Records: Slotted Page Structure</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360170"/>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58BC4F1-A71A-B583-48B7-E1B78CF62F9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2053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4" name="Text Box 7">
            <a:extLst>
              <a:ext uri="{FF2B5EF4-FFF2-40B4-BE49-F238E27FC236}">
                <a16:creationId xmlns:a16="http://schemas.microsoft.com/office/drawing/2014/main" id="{155C9AD5-A225-3F0A-CB68-DEEF4B8D83D9}"/>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1794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9</a:t>
            </a:r>
            <a:br>
              <a:rPr lang="en-US" altLang="en-US" sz="2800" i="1" dirty="0"/>
            </a:br>
            <a:r>
              <a:rPr lang="en-US" altLang="en-US" sz="2800" i="1" dirty="0"/>
              <a:t>Module II (2), NoSQL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13D4F4BC-8EC7-31CB-8600-036AE5180F88}"/>
              </a:ext>
            </a:extLst>
          </p:cNvPr>
          <p:cNvSpPr/>
          <p:nvPr/>
        </p:nvSpPr>
        <p:spPr>
          <a:xfrm>
            <a:off x="1447800" y="21907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317134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4808D252-6480-4FF6-B632-437EDA2418DF}"/>
              </a:ext>
            </a:extLst>
          </p:cNvPr>
          <p:cNvSpPr>
            <a:spLocks noGrp="1" noChangeArrowheads="1"/>
          </p:cNvSpPr>
          <p:nvPr>
            <p:ph idx="1"/>
          </p:nvPr>
        </p:nvSpPr>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2" name="Text Box 7">
            <a:extLst>
              <a:ext uri="{FF2B5EF4-FFF2-40B4-BE49-F238E27FC236}">
                <a16:creationId xmlns:a16="http://schemas.microsoft.com/office/drawing/2014/main" id="{5A69A95A-C99F-A259-11FC-E655526E867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18520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p:txBody>
          <a:bodyPr/>
          <a:lstStyle/>
          <a:p>
            <a:r>
              <a:rPr lang="en-IN" sz="1800" dirty="0"/>
              <a:t>Records can be placed anywhere in the file where there is free space</a:t>
            </a:r>
          </a:p>
          <a:p>
            <a:r>
              <a:rPr lang="en-IN" sz="1800" dirty="0"/>
              <a:t>Records usually do not move once allocated</a:t>
            </a:r>
          </a:p>
          <a:p>
            <a:r>
              <a:rPr lang="en-IN" sz="1800" dirty="0"/>
              <a:t>Important to be able to efficiently find free space within file</a:t>
            </a:r>
          </a:p>
          <a:p>
            <a:r>
              <a:rPr lang="en-IN" sz="1800" b="1" dirty="0">
                <a:solidFill>
                  <a:srgbClr val="002060"/>
                </a:solidFill>
              </a:rPr>
              <a:t>Free-space map</a:t>
            </a:r>
          </a:p>
          <a:p>
            <a:pPr lvl="1"/>
            <a:r>
              <a:rPr lang="en-IN" sz="1600" dirty="0">
                <a:solidFill>
                  <a:schemeClr val="accent4"/>
                </a:solidFill>
              </a:rPr>
              <a:t>Array with 1 entry per block.  Each entry is a few bits to a byte, and records fraction of block that is free</a:t>
            </a:r>
          </a:p>
          <a:p>
            <a:pPr lvl="1"/>
            <a:r>
              <a:rPr lang="en-IN" sz="1600" dirty="0">
                <a:solidFill>
                  <a:schemeClr val="accent4"/>
                </a:solidFill>
              </a:rPr>
              <a:t>In example below, 3 bits per block, value divided by 8 indicates fraction of block that is free</a:t>
            </a:r>
            <a:br>
              <a:rPr lang="en-IN" sz="1600" dirty="0">
                <a:solidFill>
                  <a:schemeClr val="accent4"/>
                </a:solidFill>
              </a:rPr>
            </a:br>
            <a:br>
              <a:rPr lang="en-IN" sz="1600" dirty="0">
                <a:solidFill>
                  <a:schemeClr val="accent4"/>
                </a:solidFill>
              </a:rPr>
            </a:br>
            <a:endParaRPr lang="en-IN" sz="1600" dirty="0">
              <a:solidFill>
                <a:schemeClr val="accent4"/>
              </a:solidFill>
            </a:endParaRPr>
          </a:p>
          <a:p>
            <a:pPr lvl="1"/>
            <a:r>
              <a:rPr lang="en-IN" sz="1600" dirty="0">
                <a:solidFill>
                  <a:schemeClr val="accent4"/>
                </a:solidFill>
              </a:rPr>
              <a:t>Can have second-level free-space map</a:t>
            </a:r>
          </a:p>
          <a:p>
            <a:pPr lvl="1"/>
            <a:r>
              <a:rPr lang="en-IN" sz="1600" dirty="0">
                <a:solidFill>
                  <a:schemeClr val="accent4"/>
                </a:solidFill>
              </a:rPr>
              <a:t>In example below, each entry stores maximum from 4 entries of first-level free-space map</a:t>
            </a:r>
          </a:p>
          <a:p>
            <a:pPr marL="342900" lvl="1" indent="0">
              <a:buNone/>
            </a:pPr>
            <a:endParaRPr lang="en-IN" sz="1600" dirty="0">
              <a:solidFill>
                <a:schemeClr val="accent4"/>
              </a:solidFill>
            </a:endParaRPr>
          </a:p>
          <a:p>
            <a:r>
              <a:rPr lang="en-IN" sz="1800" dirty="0">
                <a:solidFill>
                  <a:schemeClr val="accent4"/>
                </a:solidFill>
              </a:rPr>
              <a:t>Free space map written to disk periodically, OK to have wrong (old) values for some entries (will be detected and fixed)</a:t>
            </a:r>
          </a:p>
        </p:txBody>
      </p:sp>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
        <p:nvSpPr>
          <p:cNvPr id="6" name="Text Box 7">
            <a:extLst>
              <a:ext uri="{FF2B5EF4-FFF2-40B4-BE49-F238E27FC236}">
                <a16:creationId xmlns:a16="http://schemas.microsoft.com/office/drawing/2014/main" id="{CB9B6717-27E9-7C82-F078-F92ADB32228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562988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5D31A57C-3D93-4733-8DEA-422D3C6A5A99}"/>
              </a:ext>
            </a:extLst>
          </p:cNvPr>
          <p:cNvSpPr>
            <a:spLocks noGrp="1" noChangeArrowheads="1"/>
          </p:cNvSpPr>
          <p:nvPr>
            <p:ph idx="1"/>
          </p:nvPr>
        </p:nvSpPr>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8" y="1657350"/>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9C8737C-14FA-AB7A-B294-2B32BF94937F}"/>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16498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93F2AC50-E56B-4614-A322-7C69BACB2739}"/>
              </a:ext>
            </a:extLst>
          </p:cNvPr>
          <p:cNvSpPr>
            <a:spLocks noGrp="1" noChangeArrowheads="1"/>
          </p:cNvSpPr>
          <p:nvPr>
            <p:ph idx="1"/>
          </p:nvPr>
        </p:nvSpPr>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59283"/>
            <a:ext cx="3228768" cy="236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D41A53FF-C982-2DA5-F3E2-88DC72C86DF6}"/>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
        <p:nvSpPr>
          <p:cNvPr id="3" name="Text Box 7">
            <a:extLst>
              <a:ext uri="{FF2B5EF4-FFF2-40B4-BE49-F238E27FC236}">
                <a16:creationId xmlns:a16="http://schemas.microsoft.com/office/drawing/2014/main" id="{F6756FAD-D3C8-DE02-099C-49797CF976D2}"/>
              </a:ext>
            </a:extLst>
          </p:cNvPr>
          <p:cNvSpPr txBox="1">
            <a:spLocks noChangeArrowheads="1"/>
          </p:cNvSpPr>
          <p:nvPr/>
        </p:nvSpPr>
        <p:spPr bwMode="auto">
          <a:xfrm>
            <a:off x="172570" y="4352151"/>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908816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4" name="Text Box 7">
            <a:extLst>
              <a:ext uri="{FF2B5EF4-FFF2-40B4-BE49-F238E27FC236}">
                <a16:creationId xmlns:a16="http://schemas.microsoft.com/office/drawing/2014/main" id="{7B3F70CF-043C-EAD8-18A2-1359416B1F8B}"/>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510753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
        <p:nvSpPr>
          <p:cNvPr id="5" name="Text Box 7">
            <a:extLst>
              <a:ext uri="{FF2B5EF4-FFF2-40B4-BE49-F238E27FC236}">
                <a16:creationId xmlns:a16="http://schemas.microsoft.com/office/drawing/2014/main" id="{FEE66D83-B4BC-DB84-CDAF-6810F8ABCD47}"/>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1622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p:txBody>
          <a:bodyPr/>
          <a:lstStyle/>
          <a:p>
            <a:r>
              <a:rPr lang="en-IN" sz="1600" dirty="0"/>
              <a:t>Benefits:</a:t>
            </a:r>
          </a:p>
          <a:p>
            <a:pPr lvl="1"/>
            <a:r>
              <a:rPr lang="en-IN" sz="1400" dirty="0"/>
              <a:t>Reduced IO if only some attributes are accessed</a:t>
            </a:r>
          </a:p>
          <a:p>
            <a:pPr lvl="1"/>
            <a:r>
              <a:rPr lang="en-IN" sz="1400" dirty="0"/>
              <a:t>Improved CPU cache performance </a:t>
            </a:r>
          </a:p>
          <a:p>
            <a:pPr lvl="1"/>
            <a:r>
              <a:rPr lang="en-IN" sz="1400" dirty="0"/>
              <a:t>Improved compression</a:t>
            </a:r>
          </a:p>
          <a:p>
            <a:pPr lvl="1"/>
            <a:r>
              <a:rPr lang="en-IN" sz="1400" b="1" dirty="0">
                <a:solidFill>
                  <a:srgbClr val="002060"/>
                </a:solidFill>
              </a:rPr>
              <a:t>Vector processing </a:t>
            </a:r>
            <a:r>
              <a:rPr lang="en-IN" sz="1400" dirty="0"/>
              <a:t>on modern CPU architectures</a:t>
            </a:r>
          </a:p>
          <a:p>
            <a:r>
              <a:rPr lang="en-IN" sz="1600" dirty="0"/>
              <a:t>Drawbacks</a:t>
            </a:r>
          </a:p>
          <a:p>
            <a:pPr lvl="1"/>
            <a:r>
              <a:rPr lang="en-IN" sz="1400" dirty="0"/>
              <a:t>Cost of tuple reconstruction from columnar representation</a:t>
            </a:r>
          </a:p>
          <a:p>
            <a:pPr lvl="1"/>
            <a:r>
              <a:rPr lang="en-IN" sz="1400" dirty="0"/>
              <a:t>Cost of tuple deletion and update</a:t>
            </a:r>
          </a:p>
          <a:p>
            <a:pPr lvl="1"/>
            <a:r>
              <a:rPr lang="en-IN" sz="1400" dirty="0"/>
              <a:t>Cost of decompression</a:t>
            </a:r>
          </a:p>
          <a:p>
            <a:r>
              <a:rPr lang="en-IN" sz="1600" dirty="0"/>
              <a:t>Columnar representation found to be more efficient for decision support than row-oriented representation</a:t>
            </a:r>
          </a:p>
          <a:p>
            <a:r>
              <a:rPr lang="en-IN" sz="1600" dirty="0"/>
              <a:t>Traditional row-oriented representation preferable for transaction processing</a:t>
            </a:r>
          </a:p>
          <a:p>
            <a:r>
              <a:rPr lang="en-IN" sz="1600" dirty="0"/>
              <a:t>Some databases support both representations</a:t>
            </a:r>
          </a:p>
          <a:p>
            <a:pPr lvl="1"/>
            <a:r>
              <a:rPr lang="en-IN" sz="1400" dirty="0"/>
              <a:t>Called </a:t>
            </a:r>
            <a:r>
              <a:rPr lang="en-IN" sz="1400" b="1" dirty="0">
                <a:solidFill>
                  <a:srgbClr val="002060"/>
                </a:solidFill>
              </a:rPr>
              <a:t>hybrid row/column stores</a:t>
            </a:r>
          </a:p>
        </p:txBody>
      </p:sp>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4" name="Text Box 7">
            <a:extLst>
              <a:ext uri="{FF2B5EF4-FFF2-40B4-BE49-F238E27FC236}">
                <a16:creationId xmlns:a16="http://schemas.microsoft.com/office/drawing/2014/main" id="{8937D98C-0198-6701-2CE5-F737BECBDF3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71386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6">
            <a:extLst>
              <a:ext uri="{FF2B5EF4-FFF2-40B4-BE49-F238E27FC236}">
                <a16:creationId xmlns:a16="http://schemas.microsoft.com/office/drawing/2014/main" id="{F6C8E8CB-4104-4B41-8AE5-5F9AEFCBD7DB}"/>
              </a:ext>
            </a:extLst>
          </p:cNvPr>
          <p:cNvSpPr>
            <a:spLocks noGrp="1"/>
          </p:cNvSpPr>
          <p:nvPr>
            <p:ph idx="1"/>
          </p:nvPr>
        </p:nvSpPr>
        <p:spPr/>
        <p:txBody>
          <a:bodyPr>
            <a:normAutofit fontScale="92500" lnSpcReduction="10000"/>
          </a:bodyPr>
          <a:lstStyle/>
          <a:p>
            <a:pPr>
              <a:lnSpc>
                <a:spcPct val="120000"/>
              </a:lnSpc>
              <a:spcBef>
                <a:spcPts val="0"/>
              </a:spcBef>
            </a:pPr>
            <a:r>
              <a:rPr lang="en-US" sz="1600" dirty="0"/>
              <a:t>Columnar and Row are both</a:t>
            </a:r>
          </a:p>
          <a:p>
            <a:pPr lvl="1">
              <a:lnSpc>
                <a:spcPct val="120000"/>
              </a:lnSpc>
              <a:spcBef>
                <a:spcPts val="0"/>
              </a:spcBef>
            </a:pPr>
            <a:r>
              <a:rPr lang="en-US" sz="1400" dirty="0"/>
              <a:t>Relational</a:t>
            </a:r>
          </a:p>
          <a:p>
            <a:pPr lvl="1">
              <a:lnSpc>
                <a:spcPct val="120000"/>
              </a:lnSpc>
              <a:spcBef>
                <a:spcPts val="0"/>
              </a:spcBef>
            </a:pPr>
            <a:r>
              <a:rPr lang="en-US" sz="1400" dirty="0"/>
              <a:t>Support SQL operations</a:t>
            </a:r>
          </a:p>
          <a:p>
            <a:pPr>
              <a:lnSpc>
                <a:spcPct val="120000"/>
              </a:lnSpc>
              <a:spcBef>
                <a:spcPts val="0"/>
              </a:spcBef>
            </a:pPr>
            <a:r>
              <a:rPr lang="en-US" sz="1600" dirty="0"/>
              <a:t>But differ in data storage</a:t>
            </a:r>
          </a:p>
          <a:p>
            <a:pPr lvl="1">
              <a:lnSpc>
                <a:spcPct val="120000"/>
              </a:lnSpc>
              <a:spcBef>
                <a:spcPts val="0"/>
              </a:spcBef>
            </a:pPr>
            <a:r>
              <a:rPr lang="en-US" sz="1400" dirty="0"/>
              <a:t>Row keeps row data</a:t>
            </a:r>
            <a:br>
              <a:rPr lang="en-US" sz="1400" dirty="0"/>
            </a:br>
            <a:r>
              <a:rPr lang="en-US" sz="1400" dirty="0"/>
              <a:t>together in blocks.</a:t>
            </a:r>
          </a:p>
          <a:p>
            <a:pPr lvl="1">
              <a:lnSpc>
                <a:spcPct val="120000"/>
              </a:lnSpc>
              <a:spcBef>
                <a:spcPts val="0"/>
              </a:spcBef>
            </a:pPr>
            <a:r>
              <a:rPr lang="en-US" sz="1400" dirty="0"/>
              <a:t>Columnar keys column</a:t>
            </a:r>
            <a:br>
              <a:rPr lang="en-US" sz="1400" dirty="0"/>
            </a:br>
            <a:r>
              <a:rPr lang="en-US" sz="1400" dirty="0"/>
              <a:t>data together in blocks.</a:t>
            </a:r>
          </a:p>
          <a:p>
            <a:pPr>
              <a:lnSpc>
                <a:spcPct val="120000"/>
              </a:lnSpc>
              <a:spcBef>
                <a:spcPts val="0"/>
              </a:spcBef>
            </a:pPr>
            <a:r>
              <a:rPr lang="en-US" sz="1600" dirty="0"/>
              <a:t>This determines performance for different</a:t>
            </a:r>
            <a:br>
              <a:rPr lang="en-US" sz="1600" dirty="0"/>
            </a:br>
            <a:r>
              <a:rPr lang="en-US" sz="1600" dirty="0"/>
              <a:t>types of query, e.g.</a:t>
            </a:r>
          </a:p>
          <a:p>
            <a:pPr lvl="1">
              <a:lnSpc>
                <a:spcPct val="120000"/>
              </a:lnSpc>
              <a:spcBef>
                <a:spcPts val="0"/>
              </a:spcBef>
            </a:pPr>
            <a:r>
              <a:rPr lang="en-US" sz="1400" dirty="0"/>
              <a:t>Columnar is extremely powerful for BI scenarios</a:t>
            </a:r>
          </a:p>
          <a:p>
            <a:pPr lvl="2">
              <a:lnSpc>
                <a:spcPct val="120000"/>
              </a:lnSpc>
              <a:spcBef>
                <a:spcPts val="0"/>
              </a:spcBef>
            </a:pPr>
            <a:r>
              <a:rPr lang="en-US" sz="1200" dirty="0"/>
              <a:t>Aggregation ops, e.g. SUM, AVG</a:t>
            </a:r>
          </a:p>
          <a:p>
            <a:pPr lvl="2">
              <a:lnSpc>
                <a:spcPct val="120000"/>
              </a:lnSpc>
              <a:spcBef>
                <a:spcPts val="0"/>
              </a:spcBef>
            </a:pPr>
            <a:r>
              <a:rPr lang="en-US" sz="1200" dirty="0"/>
              <a:t>PROJECT (do not load all of the row) to get a few columns</a:t>
            </a:r>
          </a:p>
          <a:p>
            <a:pPr lvl="1">
              <a:lnSpc>
                <a:spcPct val="120000"/>
              </a:lnSpc>
              <a:spcBef>
                <a:spcPts val="0"/>
              </a:spcBef>
            </a:pPr>
            <a:r>
              <a:rPr lang="en-US" sz="1400" dirty="0"/>
              <a:t>Row is powerful for OLTP. Transaction typically create</a:t>
            </a:r>
            <a:br>
              <a:rPr lang="en-US" sz="1400" dirty="0"/>
            </a:br>
            <a:r>
              <a:rPr lang="en-US" sz="1400" dirty="0"/>
              <a:t>and retrieve</a:t>
            </a:r>
          </a:p>
          <a:p>
            <a:pPr lvl="2">
              <a:lnSpc>
                <a:spcPct val="120000"/>
              </a:lnSpc>
              <a:spcBef>
                <a:spcPts val="0"/>
              </a:spcBef>
            </a:pPr>
            <a:r>
              <a:rPr lang="en-US" sz="1200" dirty="0"/>
              <a:t>One row at a time</a:t>
            </a:r>
          </a:p>
          <a:p>
            <a:pPr lvl="2">
              <a:lnSpc>
                <a:spcPct val="120000"/>
              </a:lnSpc>
              <a:spcBef>
                <a:spcPts val="0"/>
              </a:spcBef>
            </a:pPr>
            <a:r>
              <a:rPr lang="en-US" sz="1200" dirty="0"/>
              <a:t>All the columns of a single row.</a:t>
            </a:r>
            <a:br>
              <a:rPr lang="en-US" sz="1200" dirty="0"/>
            </a:br>
            <a:endParaRPr lang="en-US" sz="1200" dirty="0"/>
          </a:p>
        </p:txBody>
      </p:sp>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655653" y="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569BB1-22FB-3FB1-058A-3FFB55827573}"/>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pic>
        <p:nvPicPr>
          <p:cNvPr id="1026" name="Picture 2" descr="deltalake datalake datawarehouse parquet csv fast efficient performance read write file compression type data science data engineering">
            <a:extLst>
              <a:ext uri="{FF2B5EF4-FFF2-40B4-BE49-F238E27FC236}">
                <a16:creationId xmlns:a16="http://schemas.microsoft.com/office/drawing/2014/main" id="{9C86D8FB-3AC9-850A-596E-886D9A144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14350"/>
            <a:ext cx="8285120" cy="34442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4D36C4-65E8-8E2E-7AEA-F228C9B6DEEC}"/>
              </a:ext>
            </a:extLst>
          </p:cNvPr>
          <p:cNvSpPr txBox="1"/>
          <p:nvPr/>
        </p:nvSpPr>
        <p:spPr>
          <a:xfrm>
            <a:off x="201473" y="3867150"/>
            <a:ext cx="7315200" cy="830997"/>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Apache parquet is an open-source file format that provides efficient storage and fast read speed. It uses a hybrid storage format which sequentially stores chunks of columns, lending to high performance when selecting and filtering data. On top of strong compression algorithm support (</a:t>
            </a:r>
            <a:r>
              <a:rPr kumimoji="0" lang="en-US" sz="1200" b="0" i="0" u="sng"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snappy, gzip, LZO</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it also provides some clever tricks for reducing file scans and encoding repeat variables.</a:t>
            </a:r>
          </a:p>
        </p:txBody>
      </p:sp>
      <p:sp>
        <p:nvSpPr>
          <p:cNvPr id="10" name="TextBox 9">
            <a:extLst>
              <a:ext uri="{FF2B5EF4-FFF2-40B4-BE49-F238E27FC236}">
                <a16:creationId xmlns:a16="http://schemas.microsoft.com/office/drawing/2014/main" id="{C3FF2C7B-33EF-C837-208B-A20A698A8244}"/>
              </a:ext>
            </a:extLst>
          </p:cNvPr>
          <p:cNvSpPr txBox="1"/>
          <p:nvPr/>
        </p:nvSpPr>
        <p:spPr>
          <a:xfrm>
            <a:off x="3385182" y="514350"/>
            <a:ext cx="5586248" cy="24622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towardsdatascience.com</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/demystifying-the-parquet-file-format-13adb0206705</a:t>
            </a:r>
          </a:p>
        </p:txBody>
      </p:sp>
    </p:spTree>
    <p:extLst>
      <p:ext uri="{BB962C8B-B14F-4D97-AF65-F5344CB8AC3E}">
        <p14:creationId xmlns:p14="http://schemas.microsoft.com/office/powerpoint/2010/main" val="3984506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B1706DD-0A80-B89B-60A2-42F5F808326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597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Part 2</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 Lecture 9: Module II (2), NoSQL (2)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3322026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2550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Buffer Pool Management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9B1706DD-0A80-B89B-60A2-42F5F808326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68689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The DBMS and queries can only manipulate in-memory blocks and records.</a:t>
            </a:r>
          </a:p>
          <a:p>
            <a:r>
              <a:rPr lang="en-US" dirty="0"/>
              <a:t>A very, very, very small fraction of all blocks fit in memory.</a:t>
            </a:r>
          </a:p>
        </p:txBody>
      </p:sp>
      <p:sp>
        <p:nvSpPr>
          <p:cNvPr id="2" name="Title 1"/>
          <p:cNvSpPr>
            <a:spLocks noGrp="1"/>
          </p:cNvSpPr>
          <p:nvPr>
            <p:ph type="title"/>
          </p:nvPr>
        </p:nvSpPr>
        <p:spPr/>
        <p:txBody>
          <a:bodyPr/>
          <a:lstStyle/>
          <a:p>
            <a:pPr algn="l"/>
            <a:r>
              <a:rPr lang="en-US" dirty="0">
                <a:solidFill>
                  <a:schemeClr val="bg1"/>
                </a:solidFill>
              </a:rPr>
              <a:t>The Logical Concept</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
        <p:nvSpPr>
          <p:cNvPr id="2" name="Title 1"/>
          <p:cNvSpPr>
            <a:spLocks noGrp="1"/>
          </p:cNvSpPr>
          <p:nvPr>
            <p:ph type="title"/>
          </p:nvPr>
        </p:nvSpPr>
        <p:spPr/>
        <p:txBody>
          <a:bodyPr/>
          <a:lstStyle/>
          <a:p>
            <a:pPr algn="l"/>
            <a:r>
              <a:rPr lang="en-US" dirty="0">
                <a:solidFill>
                  <a:schemeClr val="bg1"/>
                </a:solidFill>
              </a:rPr>
              <a:t>Replacement Policy</a:t>
            </a:r>
          </a:p>
        </p:txBody>
      </p:sp>
    </p:spTree>
    <p:extLst>
      <p:ext uri="{BB962C8B-B14F-4D97-AF65-F5344CB8AC3E}">
        <p14:creationId xmlns:p14="http://schemas.microsoft.com/office/powerpoint/2010/main" val="2851088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sp>
        <p:nvSpPr>
          <p:cNvPr id="2" name="Title 1"/>
          <p:cNvSpPr>
            <a:spLocks noGrp="1"/>
          </p:cNvSpPr>
          <p:nvPr>
            <p:ph type="title"/>
          </p:nvPr>
        </p:nvSpPr>
        <p:spPr/>
        <p:txBody>
          <a:bodyPr/>
          <a:lstStyle/>
          <a:p>
            <a:pPr algn="l"/>
            <a:r>
              <a:rPr lang="en-US" dirty="0">
                <a:solidFill>
                  <a:schemeClr val="bg1"/>
                </a:solidFill>
              </a:rPr>
              <a:t>The “Clock Algorithm”</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
        <p:nvSpPr>
          <p:cNvPr id="2" name="Title 1"/>
          <p:cNvSpPr>
            <a:spLocks noGrp="1"/>
          </p:cNvSpPr>
          <p:nvPr>
            <p:ph type="title"/>
          </p:nvPr>
        </p:nvSpPr>
        <p:spPr/>
        <p:txBody>
          <a:bodyPr/>
          <a:lstStyle/>
          <a:p>
            <a:pPr algn="l"/>
            <a:r>
              <a:rPr lang="en-US" dirty="0">
                <a:solidFill>
                  <a:schemeClr val="bg1"/>
                </a:solidFill>
              </a:rPr>
              <a:t>Replacement Algorithm</a:t>
            </a:r>
          </a:p>
        </p:txBody>
      </p:sp>
    </p:spTree>
    <p:extLst>
      <p:ext uri="{BB962C8B-B14F-4D97-AF65-F5344CB8AC3E}">
        <p14:creationId xmlns:p14="http://schemas.microsoft.com/office/powerpoint/2010/main" val="3214374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 (2)</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 Lecture 9: Module II (2), NoSQL (2)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534436" y="1706267"/>
            <a:ext cx="1307602" cy="369332"/>
          </a:xfrm>
          <a:prstGeom prst="rect">
            <a:avLst/>
          </a:prstGeom>
          <a:noFill/>
        </p:spPr>
        <p:txBody>
          <a:bodyPr wrap="none" rtlCol="0">
            <a:spAutoFit/>
          </a:bodyPr>
          <a:lstStyle/>
          <a:p>
            <a:pPr algn="ctr"/>
            <a:r>
              <a:rPr lang="en-US" dirty="0">
                <a:solidFill>
                  <a:srgbClr val="0070C0"/>
                </a:solidFill>
              </a:rPr>
              <a:t>Begin Today</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454885" y="1589151"/>
            <a:ext cx="1038553" cy="646331"/>
          </a:xfrm>
          <a:prstGeom prst="rect">
            <a:avLst/>
          </a:prstGeom>
          <a:noFill/>
        </p:spPr>
        <p:txBody>
          <a:bodyPr wrap="none" rtlCol="0">
            <a:spAutoFit/>
          </a:bodyPr>
          <a:lstStyle/>
          <a:p>
            <a:pPr algn="ctr"/>
            <a:r>
              <a:rPr lang="en-US" dirty="0">
                <a:solidFill>
                  <a:srgbClr val="FF0000"/>
                </a:solidFill>
              </a:rPr>
              <a:t>Continue</a:t>
            </a:r>
            <a:br>
              <a:rPr lang="en-US" dirty="0">
                <a:solidFill>
                  <a:srgbClr val="FF0000"/>
                </a:solidFill>
              </a:rPr>
            </a:br>
            <a:r>
              <a:rPr lang="en-US" dirty="0">
                <a:solidFill>
                  <a:srgbClr val="FF0000"/>
                </a:solidFill>
              </a:rPr>
              <a:t>Today</a:t>
            </a:r>
          </a:p>
        </p:txBody>
      </p:sp>
    </p:spTree>
    <p:extLst>
      <p:ext uri="{BB962C8B-B14F-4D97-AF65-F5344CB8AC3E}">
        <p14:creationId xmlns:p14="http://schemas.microsoft.com/office/powerpoint/2010/main" val="428370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 MongoDB Continued</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9: Module II (2), NoSQL (2)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228600"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
        <p:nvSpPr>
          <p:cNvPr id="2" name="Rounded Rectangle 1">
            <a:extLst>
              <a:ext uri="{FF2B5EF4-FFF2-40B4-BE49-F238E27FC236}">
                <a16:creationId xmlns:a16="http://schemas.microsoft.com/office/drawing/2014/main" id="{A7F9E8D0-5EE1-1102-F848-BC5903F5A3B2}"/>
              </a:ext>
            </a:extLst>
          </p:cNvPr>
          <p:cNvSpPr/>
          <p:nvPr/>
        </p:nvSpPr>
        <p:spPr>
          <a:xfrm>
            <a:off x="228600" y="1657350"/>
            <a:ext cx="5680397" cy="2971800"/>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CAEE1D-978F-BA2C-A0AB-6FE24F1E7C23}"/>
              </a:ext>
            </a:extLst>
          </p:cNvPr>
          <p:cNvSpPr txBox="1"/>
          <p:nvPr/>
        </p:nvSpPr>
        <p:spPr>
          <a:xfrm>
            <a:off x="6324600" y="1352550"/>
            <a:ext cx="2536785" cy="3139321"/>
          </a:xfrm>
          <a:prstGeom prst="rect">
            <a:avLst/>
          </a:prstGeom>
          <a:noFill/>
        </p:spPr>
        <p:txBody>
          <a:bodyPr wrap="none" rtlCol="0">
            <a:spAutoFit/>
          </a:bodyPr>
          <a:lstStyle/>
          <a:p>
            <a:pPr marL="285750" indent="-285750">
              <a:buFont typeface="Arial" panose="020B0604020202020204" pitchFamily="34" charset="0"/>
              <a:buChar char="•"/>
            </a:pPr>
            <a:r>
              <a:rPr lang="en-US" dirty="0"/>
              <a:t>We will cover basics</a:t>
            </a:r>
            <a:br>
              <a:rPr lang="en-US" dirty="0"/>
            </a:br>
            <a:r>
              <a:rPr lang="en-US" dirty="0"/>
              <a:t>and some examples.</a:t>
            </a:r>
          </a:p>
          <a:p>
            <a:pPr marL="285750" indent="-285750">
              <a:buFont typeface="Arial" panose="020B0604020202020204" pitchFamily="34" charset="0"/>
              <a:buChar char="•"/>
            </a:pPr>
            <a:r>
              <a:rPr lang="en-US" dirty="0"/>
              <a:t>But,</a:t>
            </a:r>
          </a:p>
          <a:p>
            <a:pPr marL="742950" lvl="1" indent="-285750">
              <a:buFont typeface="Arial" panose="020B0604020202020204" pitchFamily="34" charset="0"/>
              <a:buChar char="•"/>
            </a:pPr>
            <a:r>
              <a:rPr lang="en-US" dirty="0"/>
              <a:t>This is at least as</a:t>
            </a:r>
            <a:br>
              <a:rPr lang="en-US" dirty="0"/>
            </a:br>
            <a:r>
              <a:rPr lang="en-US" dirty="0"/>
              <a:t>powerful as SQL</a:t>
            </a:r>
          </a:p>
          <a:p>
            <a:pPr marL="285750" indent="-285750">
              <a:buFont typeface="Arial" panose="020B0604020202020204" pitchFamily="34" charset="0"/>
              <a:buChar char="•"/>
            </a:pPr>
            <a:r>
              <a:rPr lang="en-US" dirty="0"/>
              <a:t>And,</a:t>
            </a:r>
          </a:p>
          <a:p>
            <a:pPr marL="742950" lvl="1" indent="-285750">
              <a:buFont typeface="Arial" panose="020B0604020202020204" pitchFamily="34" charset="0"/>
              <a:buChar char="•"/>
            </a:pPr>
            <a:r>
              <a:rPr lang="en-US" dirty="0"/>
              <a:t>We spent several</a:t>
            </a:r>
            <a:br>
              <a:rPr lang="en-US" dirty="0"/>
            </a:br>
            <a:r>
              <a:rPr lang="en-US" dirty="0"/>
              <a:t>lectures on SQL</a:t>
            </a:r>
          </a:p>
          <a:p>
            <a:pPr marL="285750" indent="-285750">
              <a:buFont typeface="Arial" panose="020B0604020202020204" pitchFamily="34" charset="0"/>
              <a:buChar char="•"/>
            </a:pPr>
            <a:endParaRPr lang="en-US" dirty="0"/>
          </a:p>
          <a:p>
            <a:r>
              <a:rPr lang="en-US" dirty="0"/>
              <a:t>Switch to Notebook</a:t>
            </a:r>
          </a:p>
          <a:p>
            <a:endParaRPr lang="en-US" dirty="0"/>
          </a:p>
        </p:txBody>
      </p:sp>
    </p:spTree>
    <p:extLst>
      <p:ext uri="{BB962C8B-B14F-4D97-AF65-F5344CB8AC3E}">
        <p14:creationId xmlns:p14="http://schemas.microsoft.com/office/powerpoint/2010/main" val="299878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a:defRPr/>
            </a:pPr>
            <a:r>
              <a:rPr kumimoji="0" lang="en-US" sz="2400" b="0" i="0" u="none" kern="1200" cap="none" spc="0" normalizeH="0" baseline="0" noProof="0" dirty="0">
                <a:ln>
                  <a:noFill/>
                </a:ln>
                <a:solidFill>
                  <a:srgbClr val="0070C0"/>
                </a:solidFill>
                <a:effectLst/>
                <a:uLnTx/>
                <a:uFillTx/>
                <a:latin typeface="Calibri"/>
                <a:ea typeface="ＭＳ Ｐゴシック" charset="-128"/>
                <a:cs typeface="+mn-cs"/>
              </a:rPr>
              <a:t>Load/save things quickly.</a:t>
            </a:r>
            <a:br>
              <a:rPr kumimoji="0" lang="en-US" sz="2400" b="0" i="0" u="none" kern="1200" cap="none" spc="0" normalizeH="0" baseline="0" noProof="0" dirty="0">
                <a:ln>
                  <a:noFill/>
                </a:ln>
                <a:solidFill>
                  <a:srgbClr val="0070C0"/>
                </a:solidFill>
                <a:effectLst/>
                <a:uLnTx/>
                <a:uFillTx/>
                <a:latin typeface="Calibri"/>
                <a:ea typeface="ＭＳ Ｐゴシック" charset="-128"/>
                <a:cs typeface="+mn-cs"/>
              </a:rPr>
            </a:br>
            <a:r>
              <a:rPr kumimoji="0" lang="en-US" sz="2400" b="0" i="0" u="none" kern="1200" cap="none" spc="0" normalizeH="0" baseline="0" noProof="0" dirty="0">
                <a:ln>
                  <a:noFill/>
                </a:ln>
                <a:solidFill>
                  <a:srgbClr val="0070C0"/>
                </a:solidFill>
                <a:effectLst/>
                <a:uLnTx/>
                <a:uFillTx/>
                <a:latin typeface="Calibri"/>
                <a:ea typeface="ＭＳ Ｐゴシック" charset="-128"/>
                <a:cs typeface="+mn-cs"/>
              </a:rPr>
              <a:t>File/disk layout.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Find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00B7026F-7C57-3E46-2FD1-D9D6BA892ABF}"/>
              </a:ext>
            </a:extLst>
          </p:cNvPr>
          <p:cNvSpPr/>
          <p:nvPr/>
        </p:nvSpPr>
        <p:spPr>
          <a:xfrm>
            <a:off x="4274472" y="2017666"/>
            <a:ext cx="867679" cy="1087484"/>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76995</TotalTime>
  <Words>5172</Words>
  <Application>Microsoft Macintosh PowerPoint</Application>
  <PresentationFormat>On-screen Show (16:9)</PresentationFormat>
  <Paragraphs>542</Paragraphs>
  <Slides>72</Slides>
  <Notes>43</Notes>
  <HiddenSlides>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72</vt:i4>
      </vt:variant>
    </vt:vector>
  </HeadingPairs>
  <TitlesOfParts>
    <vt:vector size="88" baseType="lpstr">
      <vt:lpstr>Amazon Ember</vt:lpstr>
      <vt:lpstr>Arial</vt:lpstr>
      <vt:lpstr>Calibri</vt:lpstr>
      <vt:lpstr>Century Schoolbook</vt:lpstr>
      <vt:lpstr>Greek Symbols</vt:lpstr>
      <vt:lpstr>Helvetica</vt:lpstr>
      <vt:lpstr>Monotype Sorts</vt:lpstr>
      <vt:lpstr>Museo For Dell</vt:lpstr>
      <vt:lpstr>Museo Sans For Dell</vt:lpstr>
      <vt:lpstr>Symbol</vt:lpstr>
      <vt:lpstr>Times New Roman</vt:lpstr>
      <vt:lpstr>Webdings</vt:lpstr>
      <vt:lpstr>Wingdings</vt:lpstr>
      <vt:lpstr>Office Theme</vt:lpstr>
      <vt:lpstr>1_Office Theme</vt:lpstr>
      <vt:lpstr>5_db-5-grey</vt:lpstr>
      <vt:lpstr>PowerPoint Presentation</vt:lpstr>
      <vt:lpstr>PowerPoint Presentation</vt:lpstr>
      <vt:lpstr>PowerPoint Presentation</vt:lpstr>
      <vt:lpstr>Course Modules – Reminder</vt:lpstr>
      <vt:lpstr>PowerPoint Presentation</vt:lpstr>
      <vt:lpstr>Module II – DBMS Architecture and Implementation</vt:lpstr>
      <vt:lpstr>Module II – DBMS Architecture and Implementation</vt:lpstr>
      <vt:lpstr>DBMS Arch.</vt:lpstr>
      <vt:lpstr>PowerPoint Presentation</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PowerPoint Presentation</vt:lpstr>
      <vt:lpstr>Simplistic Classification (https://medium.com/swlh/4-types-of-nosql-databases-d88ad21f7d3b)</vt:lpstr>
      <vt:lpstr>One Taxonomy</vt:lpstr>
      <vt:lpstr>PowerPoint Presentation</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622</cp:revision>
  <cp:lastPrinted>2018-11-15T21:01:50Z</cp:lastPrinted>
  <dcterms:created xsi:type="dcterms:W3CDTF">2010-04-12T23:12:02Z</dcterms:created>
  <dcterms:modified xsi:type="dcterms:W3CDTF">2024-03-24T13:40:21Z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